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298" r:id="rId5"/>
    <p:sldId id="300" r:id="rId6"/>
    <p:sldId id="315" r:id="rId7"/>
    <p:sldId id="310" r:id="rId8"/>
    <p:sldId id="299" r:id="rId9"/>
    <p:sldId id="305" r:id="rId10"/>
    <p:sldId id="301" r:id="rId11"/>
    <p:sldId id="263" r:id="rId12"/>
    <p:sldId id="264" r:id="rId13"/>
    <p:sldId id="265" r:id="rId14"/>
    <p:sldId id="314" r:id="rId15"/>
    <p:sldId id="287" r:id="rId16"/>
    <p:sldId id="296" r:id="rId17"/>
    <p:sldId id="26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00"/>
    <a:srgbClr val="FFFFCC"/>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8" name="Rounded Rectangle 17"/>
          <p:cNvSpPr/>
          <p:nvPr/>
        </p:nvSpPr>
        <p:spPr>
          <a:xfrm>
            <a:off x="152400" y="4267200"/>
            <a:ext cx="8839200" cy="2209800"/>
          </a:xfrm>
          <a:prstGeom prst="roundRect">
            <a:avLst>
              <a:gd name="adj" fmla="val 1978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Since the Holy Eucharist is a banquet, those who participate in it have to receive the body and blood of Jesus with proper preparation and merit. Then only the banquet will be complete. Let us share this Holy Eucharist, the nourishment of our soul with proper devotion.</a:t>
            </a:r>
            <a:endParaRPr lang="en-US" sz="2500" b="1" dirty="0">
              <a:solidFill>
                <a:srgbClr val="00B0F0"/>
              </a:solidFill>
              <a:latin typeface="Arial" pitchFamily="34" charset="0"/>
              <a:cs typeface="Arial" pitchFamily="34" charset="0"/>
            </a:endParaRPr>
          </a:p>
        </p:txBody>
      </p:sp>
      <p:pic>
        <p:nvPicPr>
          <p:cNvPr id="4" name="Picture 2" descr="E:\qurbana video\image\Bitmap in Lesson4.cdr.jpg"/>
          <p:cNvPicPr>
            <a:picLocks noChangeAspect="1" noChangeArrowheads="1"/>
          </p:cNvPicPr>
          <p:nvPr/>
        </p:nvPicPr>
        <p:blipFill>
          <a:blip r:embed="rId3" cstate="print"/>
          <a:srcRect t="40079"/>
          <a:stretch>
            <a:fillRect/>
          </a:stretch>
        </p:blipFill>
        <p:spPr bwMode="auto">
          <a:xfrm>
            <a:off x="2514600" y="76200"/>
            <a:ext cx="6629400" cy="4315670"/>
          </a:xfrm>
          <a:prstGeom prst="rect">
            <a:avLst/>
          </a:prstGeom>
          <a:ln>
            <a:noFill/>
          </a:ln>
          <a:effectLst>
            <a:softEdge rad="635000"/>
          </a:effectLst>
        </p:spPr>
      </p:pic>
      <p:pic>
        <p:nvPicPr>
          <p:cNvPr id="5" name="Picture 2" descr="E:\qurbana video\image\qu 1\16177lg.png"/>
          <p:cNvPicPr>
            <a:picLocks noChangeAspect="1" noChangeArrowheads="1"/>
          </p:cNvPicPr>
          <p:nvPr/>
        </p:nvPicPr>
        <p:blipFill>
          <a:blip r:embed="rId4" cstate="print"/>
          <a:srcRect l="10714" r="12500" b="14444"/>
          <a:stretch>
            <a:fillRect/>
          </a:stretch>
        </p:blipFill>
        <p:spPr bwMode="auto">
          <a:xfrm>
            <a:off x="152400" y="76200"/>
            <a:ext cx="3276600" cy="41148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1143000"/>
          </a:xfrm>
        </p:spPr>
        <p:txBody>
          <a:bodyPr>
            <a:noAutofit/>
          </a:bodyPr>
          <a:lstStyle/>
          <a:p>
            <a:pPr algn="ctr">
              <a:buNone/>
            </a:pPr>
            <a:r>
              <a:rPr lang="en-US" sz="2500" dirty="0">
                <a:solidFill>
                  <a:srgbClr val="00B0F0"/>
                </a:solidFill>
                <a:latin typeface="Arial" pitchFamily="34" charset="0"/>
                <a:cs typeface="Arial" pitchFamily="34" charset="0"/>
              </a:rPr>
              <a:t>Jesus, the Bread of life, we praise you for giving us</a:t>
            </a:r>
          </a:p>
          <a:p>
            <a:pPr algn="ctr">
              <a:buNone/>
            </a:pPr>
            <a:r>
              <a:rPr lang="en-US" sz="2500" dirty="0">
                <a:solidFill>
                  <a:srgbClr val="00B0F0"/>
                </a:solidFill>
                <a:latin typeface="Arial" pitchFamily="34" charset="0"/>
                <a:cs typeface="Arial" pitchFamily="34" charset="0"/>
              </a:rPr>
              <a:t>Your own body and blood through the</a:t>
            </a:r>
          </a:p>
          <a:p>
            <a:pPr algn="ctr">
              <a:buNone/>
            </a:pPr>
            <a:r>
              <a:rPr lang="en-US" sz="2500" dirty="0">
                <a:solidFill>
                  <a:srgbClr val="00B0F0"/>
                </a:solidFill>
                <a:latin typeface="Arial" pitchFamily="34" charset="0"/>
                <a:cs typeface="Arial" pitchFamily="34" charset="0"/>
              </a:rPr>
              <a:t>Sacrifice on the Cross.</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371600"/>
            <a:ext cx="8610600" cy="2514600"/>
          </a:xfrm>
          <a:prstGeom prst="rect">
            <a:avLst/>
          </a:prstGeom>
        </p:spPr>
        <p:txBody>
          <a:bodyPr vert="horz" anchor="ctr">
            <a:normAutofit lnSpcReduction="1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The one who eats my flesh and drinks</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200" dirty="0">
                <a:solidFill>
                  <a:srgbClr val="FF00FF"/>
                </a:solidFill>
                <a:latin typeface="Arial" pitchFamily="34" charset="0"/>
                <a:ea typeface="+mj-ea"/>
                <a:cs typeface="Arial" pitchFamily="34" charset="0"/>
              </a:rPr>
              <a:t>My blood will live in me and I in him</a:t>
            </a:r>
            <a:r>
              <a:rPr kumimoji="0" lang="en-US" sz="3200" b="0" i="0" u="none" strike="noStrike" kern="1200" cap="none" spc="0" normalizeH="0" noProof="0" dirty="0">
                <a:ln>
                  <a:noFill/>
                </a:ln>
                <a:solidFill>
                  <a:srgbClr val="FF00FF"/>
                </a:solidFill>
                <a:effectLst/>
                <a:uLnTx/>
                <a:uFillTx/>
                <a:latin typeface="Arial" pitchFamily="34" charset="0"/>
                <a:ea typeface="+mj-ea"/>
                <a:cs typeface="Arial" pitchFamily="34" charset="0"/>
              </a:rPr>
              <a:t>.”</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(John 6:56</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a:t>
            </a:r>
            <a:r>
              <a:rPr lang="en-US" sz="2500" dirty="0" err="1">
                <a:solidFill>
                  <a:schemeClr val="tx1"/>
                </a:solidFill>
                <a:latin typeface="Arial" pitchFamily="34" charset="0"/>
                <a:cs typeface="Arial" pitchFamily="34" charset="0"/>
              </a:rPr>
              <a:t>Jn</a:t>
            </a:r>
            <a:r>
              <a:rPr lang="en-US" sz="2500" dirty="0">
                <a:solidFill>
                  <a:schemeClr val="tx1"/>
                </a:solidFill>
                <a:latin typeface="Arial" pitchFamily="34" charset="0"/>
                <a:cs typeface="Arial" pitchFamily="34" charset="0"/>
              </a:rPr>
              <a:t> 6: 52-58)</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7526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8288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2971800"/>
            <a:ext cx="8991600" cy="2286000"/>
          </a:xfrm>
          <a:prstGeom prst="roundRect">
            <a:avLst>
              <a:gd name="adj" fmla="val 378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2971800"/>
            <a:ext cx="8763000" cy="2057400"/>
          </a:xfrm>
          <a:prstGeom prst="rect">
            <a:avLst/>
          </a:prstGeom>
        </p:spPr>
        <p:txBody>
          <a:bodyPr vert="horz" anchor="ctr">
            <a:normAutofit fontScale="92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participate in the Holy Mass and receive Holy Communion with due devotion not only on Sundays, but also on all other occasion as chance permits.</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685800"/>
            <a:ext cx="8991600" cy="5486400"/>
          </a:xfrm>
          <a:prstGeom prst="roundRect">
            <a:avLst>
              <a:gd name="adj" fmla="val 580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0" y="7620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0" y="1676400"/>
            <a:ext cx="9144000" cy="1066800"/>
          </a:xfrm>
          <a:prstGeom prst="rect">
            <a:avLst/>
          </a:prstGeom>
          <a:ln>
            <a:noFill/>
          </a:ln>
        </p:spPr>
        <p:txBody>
          <a:bodyPr vert="horz" anchor="ctr">
            <a:noAutofit/>
          </a:bodyPr>
          <a:lstStyle/>
          <a:p>
            <a:pPr lvl="0" algn="ctr">
              <a:spcBef>
                <a:spcPct val="0"/>
              </a:spcBef>
              <a:defRPr/>
            </a:pPr>
            <a:r>
              <a:rPr lang="en-US" sz="2800" dirty="0">
                <a:solidFill>
                  <a:srgbClr val="00B0F0"/>
                </a:solidFill>
                <a:latin typeface="Arial" pitchFamily="34" charset="0"/>
                <a:cs typeface="Arial" pitchFamily="34" charset="0"/>
              </a:rPr>
              <a:t>Write that mystery of the rosary in connection with the</a:t>
            </a:r>
          </a:p>
          <a:p>
            <a:pPr lvl="0" algn="ctr">
              <a:spcBef>
                <a:spcPct val="0"/>
              </a:spcBef>
              <a:defRPr/>
            </a:pPr>
            <a:r>
              <a:rPr lang="en-US" sz="2800" dirty="0">
                <a:solidFill>
                  <a:srgbClr val="00B0F0"/>
                </a:solidFill>
                <a:latin typeface="Arial" pitchFamily="34" charset="0"/>
                <a:cs typeface="Arial" pitchFamily="34" charset="0"/>
              </a:rPr>
              <a:t>Institution of the Holy Eucharist.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686800" cy="2895600"/>
          </a:xfrm>
        </p:spPr>
        <p:txBody>
          <a:bodyPr>
            <a:noAutofit/>
          </a:bodyPr>
          <a:lstStyle/>
          <a:p>
            <a:pPr marL="457200" indent="-457200" algn="just">
              <a:lnSpc>
                <a:spcPct val="160000"/>
              </a:lnSpc>
              <a:buNone/>
            </a:pPr>
            <a:r>
              <a:rPr lang="en-US" sz="2000" dirty="0">
                <a:solidFill>
                  <a:schemeClr val="tx1"/>
                </a:solidFill>
                <a:latin typeface="Arial" pitchFamily="34" charset="0"/>
                <a:cs typeface="Arial" pitchFamily="34" charset="0"/>
              </a:rPr>
              <a:t>1.	What is the sacrament of the Holy Eucharist?</a:t>
            </a:r>
          </a:p>
          <a:p>
            <a:pPr marL="457200" indent="-457200">
              <a:lnSpc>
                <a:spcPct val="160000"/>
              </a:lnSpc>
              <a:buNone/>
            </a:pPr>
            <a:r>
              <a:rPr lang="en-US" sz="2000" dirty="0">
                <a:solidFill>
                  <a:schemeClr val="tx1"/>
                </a:solidFill>
                <a:latin typeface="Arial" pitchFamily="34" charset="0"/>
                <a:cs typeface="Arial" pitchFamily="34" charset="0"/>
              </a:rPr>
              <a:t>2.	Why did Jesus institute the Holy Eucharist?</a:t>
            </a:r>
          </a:p>
          <a:p>
            <a:pPr marL="457200" indent="-457200">
              <a:lnSpc>
                <a:spcPct val="160000"/>
              </a:lnSpc>
              <a:buNone/>
            </a:pPr>
            <a:r>
              <a:rPr lang="en-US" sz="2000" dirty="0">
                <a:solidFill>
                  <a:schemeClr val="tx1"/>
                </a:solidFill>
                <a:latin typeface="Arial" pitchFamily="34" charset="0"/>
                <a:cs typeface="Arial" pitchFamily="34" charset="0"/>
              </a:rPr>
              <a:t>3.	 Ehen we participate in the Holy Mass, we must receive Holy Communion. Why?</a:t>
            </a:r>
          </a:p>
          <a:p>
            <a:pPr marL="457200" indent="-457200">
              <a:lnSpc>
                <a:spcPct val="160000"/>
              </a:lnSpc>
              <a:buNone/>
            </a:pPr>
            <a:r>
              <a:rPr lang="en-US" sz="2000" dirty="0">
                <a:solidFill>
                  <a:schemeClr val="tx1"/>
                </a:solidFill>
                <a:latin typeface="Arial" pitchFamily="34" charset="0"/>
                <a:cs typeface="Arial" pitchFamily="34" charset="0"/>
              </a:rPr>
              <a:t>4.	Why do we call the Hoy Eucharist, the sacrament of communion?</a:t>
            </a:r>
          </a:p>
        </p:txBody>
      </p:sp>
      <p:sp>
        <p:nvSpPr>
          <p:cNvPr id="11" name="Rectangle 10"/>
          <p:cNvSpPr/>
          <p:nvPr/>
        </p:nvSpPr>
        <p:spPr>
          <a:xfrm>
            <a:off x="0" y="59436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685800"/>
            <a:ext cx="9144000" cy="1295400"/>
          </a:xfrm>
          <a:effectLst/>
        </p:spPr>
        <p:txBody>
          <a:bodyPr>
            <a:normAutofit fontScale="90000"/>
          </a:bodyPr>
          <a:lstStyle/>
          <a:p>
            <a:pPr algn="ctr"/>
            <a:r>
              <a:rPr lang="en-US" sz="2800" cap="none">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7</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Holy Eucharist:</a:t>
            </a:r>
            <a:br>
              <a:rPr lang="en-US" sz="3900" cap="none" dirty="0">
                <a:ln>
                  <a:solidFill>
                    <a:schemeClr val="bg1"/>
                  </a:solidFill>
                </a:ln>
                <a:solidFill>
                  <a:srgbClr val="FF0000"/>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The Life - giving Sacrifice</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9" name="Picture 2" descr="E:\qurbana video\image\Bitmap in Lesson4.cdr.jpg"/>
          <p:cNvPicPr>
            <a:picLocks noChangeAspect="1" noChangeArrowheads="1"/>
          </p:cNvPicPr>
          <p:nvPr/>
        </p:nvPicPr>
        <p:blipFill>
          <a:blip r:embed="rId4" cstate="print"/>
          <a:srcRect t="31736"/>
          <a:stretch>
            <a:fillRect/>
          </a:stretch>
        </p:blipFill>
        <p:spPr bwMode="auto">
          <a:xfrm>
            <a:off x="1734418" y="2566734"/>
            <a:ext cx="5580782" cy="4138866"/>
          </a:xfrm>
          <a:prstGeom prst="star32">
            <a:avLst>
              <a:gd name="adj" fmla="val 48375"/>
            </a:avLst>
          </a:prstGeom>
          <a:ln w="28575">
            <a:solidFill>
              <a:srgbClr val="00B0F0"/>
            </a:solid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3276600"/>
            <a:ext cx="8686800" cy="3429000"/>
          </a:xfrm>
          <a:prstGeom prst="roundRect">
            <a:avLst>
              <a:gd name="adj" fmla="val 12951"/>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bg1"/>
                </a:solidFill>
                <a:latin typeface="Arial" pitchFamily="34" charset="0"/>
                <a:cs typeface="Arial" pitchFamily="34" charset="0"/>
              </a:rPr>
              <a:t>The Israelites were travelling from Egypt to the land of Canaan On the way all the food items got over. They were very hungry. God fed this hungry people miraculously and satisfied them. </a:t>
            </a:r>
            <a:r>
              <a:rPr lang="en-US" sz="2500" dirty="0">
                <a:solidFill>
                  <a:srgbClr val="FF0000"/>
                </a:solidFill>
                <a:latin typeface="Arial" pitchFamily="34" charset="0"/>
                <a:cs typeface="Arial" pitchFamily="34" charset="0"/>
              </a:rPr>
              <a:t>He gave them </a:t>
            </a:r>
            <a:r>
              <a:rPr lang="en-US" sz="2500" dirty="0">
                <a:solidFill>
                  <a:srgbClr val="00B0F0"/>
                </a:solidFill>
                <a:latin typeface="Arial" pitchFamily="34" charset="0"/>
                <a:cs typeface="Arial" pitchFamily="34" charset="0"/>
              </a:rPr>
              <a:t>‘Manna’</a:t>
            </a:r>
            <a:r>
              <a:rPr lang="en-US" sz="2500" dirty="0">
                <a:solidFill>
                  <a:schemeClr val="bg1"/>
                </a:solidFill>
                <a:latin typeface="Arial" pitchFamily="34" charset="0"/>
                <a:cs typeface="Arial" pitchFamily="34" charset="0"/>
              </a:rPr>
              <a:t> </a:t>
            </a:r>
            <a:r>
              <a:rPr lang="en-US" sz="2500" dirty="0">
                <a:solidFill>
                  <a:srgbClr val="FF0000"/>
                </a:solidFill>
                <a:latin typeface="Arial" pitchFamily="34" charset="0"/>
                <a:cs typeface="Arial" pitchFamily="34" charset="0"/>
              </a:rPr>
              <a:t>from heaven. It was white in </a:t>
            </a:r>
            <a:r>
              <a:rPr lang="en-US" sz="2500" dirty="0" err="1">
                <a:solidFill>
                  <a:srgbClr val="FF0000"/>
                </a:solidFill>
                <a:latin typeface="Arial" pitchFamily="34" charset="0"/>
                <a:cs typeface="Arial" pitchFamily="34" charset="0"/>
              </a:rPr>
              <a:t>colour</a:t>
            </a:r>
            <a:r>
              <a:rPr lang="en-US" sz="2500" dirty="0">
                <a:solidFill>
                  <a:srgbClr val="FF0000"/>
                </a:solidFill>
                <a:latin typeface="Arial" pitchFamily="34" charset="0"/>
                <a:cs typeface="Arial" pitchFamily="34" charset="0"/>
              </a:rPr>
              <a:t>, tasted like bread, mixed with honey. The Israelites ate Manna and were free from hunger and tiredness </a:t>
            </a:r>
            <a:r>
              <a:rPr lang="en-US" sz="2500" dirty="0">
                <a:solidFill>
                  <a:schemeClr val="bg1"/>
                </a:solidFill>
                <a:latin typeface="Arial" pitchFamily="34" charset="0"/>
                <a:cs typeface="Arial" pitchFamily="34" charset="0"/>
              </a:rPr>
              <a:t>(Ex.16:1-36). They were strengthened and moved towards the land of Canaan.</a:t>
            </a:r>
          </a:p>
        </p:txBody>
      </p:sp>
      <p:pic>
        <p:nvPicPr>
          <p:cNvPr id="1027" name="Picture 3" descr="C:\Users\user\Desktop\the_giving_of_quail_m.jpg"/>
          <p:cNvPicPr>
            <a:picLocks noChangeAspect="1" noChangeArrowheads="1"/>
          </p:cNvPicPr>
          <p:nvPr/>
        </p:nvPicPr>
        <p:blipFill>
          <a:blip r:embed="rId3" cstate="print"/>
          <a:srcRect/>
          <a:stretch>
            <a:fillRect/>
          </a:stretch>
        </p:blipFill>
        <p:spPr bwMode="auto">
          <a:xfrm>
            <a:off x="1524000" y="0"/>
            <a:ext cx="2805112" cy="3202183"/>
          </a:xfrm>
          <a:prstGeom prst="rect">
            <a:avLst/>
          </a:prstGeom>
          <a:noFill/>
        </p:spPr>
      </p:pic>
      <p:pic>
        <p:nvPicPr>
          <p:cNvPr id="1028" name="Picture 4" descr="C:\Users\user\Desktop\a005258.jpg"/>
          <p:cNvPicPr>
            <a:picLocks noChangeAspect="1" noChangeArrowheads="1"/>
          </p:cNvPicPr>
          <p:nvPr/>
        </p:nvPicPr>
        <p:blipFill>
          <a:blip r:embed="rId4" cstate="print"/>
          <a:srcRect/>
          <a:stretch>
            <a:fillRect/>
          </a:stretch>
        </p:blipFill>
        <p:spPr bwMode="auto">
          <a:xfrm>
            <a:off x="4343400" y="0"/>
            <a:ext cx="3330498" cy="3200400"/>
          </a:xfrm>
          <a:prstGeom prst="rect">
            <a:avLst/>
          </a:prstGeom>
          <a:noFill/>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685800"/>
            <a:ext cx="8915400" cy="2362200"/>
          </a:xfrm>
          <a:prstGeom prst="roundRect">
            <a:avLst>
              <a:gd name="adj" fmla="val 1153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The Gospel describes the event of Jesus multiplying the loaves and feeding the hungry</a:t>
            </a:r>
            <a:r>
              <a:rPr lang="en-US" sz="2500" dirty="0">
                <a:solidFill>
                  <a:srgbClr val="FF00FF"/>
                </a:solidFill>
                <a:latin typeface="Arial" pitchFamily="34" charset="0"/>
                <a:cs typeface="Arial" pitchFamily="34" charset="0"/>
              </a:rPr>
              <a:t>. A lot of people crowded around Jesus to listen to His words. When they were hungry, Jesus multiplied the loaves miraculously and fed them </a:t>
            </a:r>
          </a:p>
          <a:p>
            <a:pPr algn="ctr"/>
            <a:r>
              <a:rPr lang="en-US" sz="2500" dirty="0">
                <a:solidFill>
                  <a:schemeClr val="tx1"/>
                </a:solidFill>
                <a:latin typeface="Arial" pitchFamily="34" charset="0"/>
                <a:cs typeface="Arial" pitchFamily="34" charset="0"/>
              </a:rPr>
              <a:t>(John. 6:1-15).</a:t>
            </a:r>
          </a:p>
        </p:txBody>
      </p:sp>
      <p:pic>
        <p:nvPicPr>
          <p:cNvPr id="4" name="Picture 2" descr="C:\Users\user\Desktop\Bitmap in Lesson 7 Curved.cdr.jpg"/>
          <p:cNvPicPr>
            <a:picLocks noChangeAspect="1" noChangeArrowheads="1"/>
          </p:cNvPicPr>
          <p:nvPr/>
        </p:nvPicPr>
        <p:blipFill>
          <a:blip r:embed="rId3" cstate="print"/>
          <a:srcRect b="42662"/>
          <a:stretch>
            <a:fillRect/>
          </a:stretch>
        </p:blipFill>
        <p:spPr bwMode="auto">
          <a:xfrm>
            <a:off x="76200" y="3429000"/>
            <a:ext cx="3657600" cy="2743200"/>
          </a:xfrm>
          <a:prstGeom prst="roundRect">
            <a:avLst/>
          </a:prstGeom>
          <a:noFill/>
        </p:spPr>
      </p:pic>
      <p:sp>
        <p:nvSpPr>
          <p:cNvPr id="5" name="Rounded Rectangle 4"/>
          <p:cNvSpPr/>
          <p:nvPr/>
        </p:nvSpPr>
        <p:spPr>
          <a:xfrm>
            <a:off x="3810000" y="3429000"/>
            <a:ext cx="5181600" cy="2743200"/>
          </a:xfrm>
          <a:prstGeom prst="roundRect">
            <a:avLst>
              <a:gd name="adj" fmla="val 1539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who gave bread to satisfy physical hunger also gave food for soul. Jesus said: </a:t>
            </a:r>
            <a:r>
              <a:rPr lang="en-US" sz="2500" dirty="0">
                <a:solidFill>
                  <a:srgbClr val="FF00FF"/>
                </a:solidFill>
                <a:latin typeface="Arial" pitchFamily="34" charset="0"/>
                <a:cs typeface="Arial" pitchFamily="34" charset="0"/>
              </a:rPr>
              <a:t>“I am the bread of life. Those who come to me will never feel hungry” </a:t>
            </a:r>
            <a:r>
              <a:rPr lang="en-US" sz="2500" dirty="0">
                <a:solidFill>
                  <a:schemeClr val="tx1"/>
                </a:solidFill>
                <a:latin typeface="Arial" pitchFamily="34" charset="0"/>
                <a:cs typeface="Arial" pitchFamily="34" charset="0"/>
              </a:rPr>
              <a:t>(John. 6:35).</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3810000"/>
            <a:ext cx="8839200" cy="2971800"/>
          </a:xfrm>
          <a:prstGeom prst="roundRect">
            <a:avLst>
              <a:gd name="adj" fmla="val 1539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instituted the Holy </a:t>
            </a:r>
            <a:r>
              <a:rPr lang="en-US" sz="2500" dirty="0" err="1">
                <a:solidFill>
                  <a:schemeClr val="tx1"/>
                </a:solidFill>
                <a:latin typeface="Arial" pitchFamily="34" charset="0"/>
                <a:cs typeface="Arial" pitchFamily="34" charset="0"/>
              </a:rPr>
              <a:t>Euch</a:t>
            </a:r>
            <a:r>
              <a:rPr lang="en-US" sz="2500" dirty="0">
                <a:solidFill>
                  <a:schemeClr val="tx1"/>
                </a:solidFill>
                <a:latin typeface="Arial" pitchFamily="34" charset="0"/>
                <a:cs typeface="Arial" pitchFamily="34" charset="0"/>
              </a:rPr>
              <a:t> </a:t>
            </a:r>
            <a:r>
              <a:rPr lang="en-US" sz="2500" dirty="0" err="1">
                <a:solidFill>
                  <a:schemeClr val="tx1"/>
                </a:solidFill>
                <a:latin typeface="Arial" pitchFamily="34" charset="0"/>
                <a:cs typeface="Arial" pitchFamily="34" charset="0"/>
              </a:rPr>
              <a:t>arist</a:t>
            </a:r>
            <a:r>
              <a:rPr lang="en-US" sz="2500" dirty="0">
                <a:solidFill>
                  <a:schemeClr val="tx1"/>
                </a:solidFill>
                <a:latin typeface="Arial" pitchFamily="34" charset="0"/>
                <a:cs typeface="Arial" pitchFamily="34" charset="0"/>
              </a:rPr>
              <a:t> in order to nourish and strengthen our spiritual life. Through this sacrament Jesus give us His own body and blood as the nourishments for our soul. Jesus gives us His body and blood in the from of bread and wine. Thus in the Holy Eucharist the body and blood of Jesus becomes our spiritual food and drink.</a:t>
            </a:r>
          </a:p>
        </p:txBody>
      </p:sp>
      <p:pic>
        <p:nvPicPr>
          <p:cNvPr id="2050" name="Picture 2" descr="C:\Users\user\Desktop\Bitmap in Lesson 7 Curved.cdr.jpg"/>
          <p:cNvPicPr>
            <a:picLocks noChangeAspect="1" noChangeArrowheads="1"/>
          </p:cNvPicPr>
          <p:nvPr/>
        </p:nvPicPr>
        <p:blipFill>
          <a:blip r:embed="rId3" cstate="print"/>
          <a:srcRect/>
          <a:stretch>
            <a:fillRect/>
          </a:stretch>
        </p:blipFill>
        <p:spPr bwMode="auto">
          <a:xfrm>
            <a:off x="1228755" y="0"/>
            <a:ext cx="6696045" cy="36703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4114800"/>
            <a:ext cx="8839200" cy="2590800"/>
          </a:xfrm>
          <a:prstGeom prst="roundRect">
            <a:avLst>
              <a:gd name="adj" fmla="val 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2500" b="1" dirty="0">
                <a:solidFill>
                  <a:srgbClr val="00B0F0"/>
                </a:solidFill>
                <a:latin typeface="Arial" pitchFamily="34" charset="0"/>
                <a:cs typeface="Arial" pitchFamily="34" charset="0"/>
              </a:rPr>
              <a:t>The Holy Eucharist is the sacrament wherein</a:t>
            </a:r>
          </a:p>
          <a:p>
            <a:pPr algn="ctr">
              <a:lnSpc>
                <a:spcPct val="200000"/>
              </a:lnSpc>
            </a:pPr>
            <a:r>
              <a:rPr lang="en-US" sz="2500" b="1" dirty="0">
                <a:solidFill>
                  <a:srgbClr val="00B0F0"/>
                </a:solidFill>
                <a:latin typeface="Arial" pitchFamily="34" charset="0"/>
                <a:cs typeface="Arial" pitchFamily="34" charset="0"/>
              </a:rPr>
              <a:t>Our Lord Jesus Christ gives us His body and blood</a:t>
            </a:r>
          </a:p>
          <a:p>
            <a:pPr algn="ctr">
              <a:lnSpc>
                <a:spcPct val="200000"/>
              </a:lnSpc>
            </a:pPr>
            <a:r>
              <a:rPr lang="en-US" sz="2500" b="1" dirty="0">
                <a:solidFill>
                  <a:srgbClr val="00B0F0"/>
                </a:solidFill>
                <a:latin typeface="Arial" pitchFamily="34" charset="0"/>
                <a:cs typeface="Arial" pitchFamily="34" charset="0"/>
              </a:rPr>
              <a:t>In the from of bread and wine.</a:t>
            </a:r>
          </a:p>
        </p:txBody>
      </p:sp>
      <p:pic>
        <p:nvPicPr>
          <p:cNvPr id="4" name="Picture 2" descr="E:\qurbana video\image\Bitmap in Lesson4.cdr.jpg"/>
          <p:cNvPicPr>
            <a:picLocks noChangeAspect="1" noChangeArrowheads="1"/>
          </p:cNvPicPr>
          <p:nvPr/>
        </p:nvPicPr>
        <p:blipFill>
          <a:blip r:embed="rId3" cstate="print"/>
          <a:srcRect t="40079"/>
          <a:stretch>
            <a:fillRect/>
          </a:stretch>
        </p:blipFill>
        <p:spPr bwMode="auto">
          <a:xfrm>
            <a:off x="2514600" y="76200"/>
            <a:ext cx="6629400" cy="4315670"/>
          </a:xfrm>
          <a:prstGeom prst="rect">
            <a:avLst/>
          </a:prstGeom>
          <a:ln>
            <a:noFill/>
          </a:ln>
          <a:effectLst>
            <a:softEdge rad="635000"/>
          </a:effectLst>
        </p:spPr>
      </p:pic>
      <p:pic>
        <p:nvPicPr>
          <p:cNvPr id="6" name="Picture 2" descr="C:\Users\user\Desktop\Bitmap in Lesson 7 Curved.cdr.jpg"/>
          <p:cNvPicPr>
            <a:picLocks noChangeAspect="1" noChangeArrowheads="1"/>
          </p:cNvPicPr>
          <p:nvPr/>
        </p:nvPicPr>
        <p:blipFill>
          <a:blip r:embed="rId4" cstate="print"/>
          <a:srcRect l="23755" r="28450"/>
          <a:stretch>
            <a:fillRect/>
          </a:stretch>
        </p:blipFill>
        <p:spPr bwMode="auto">
          <a:xfrm>
            <a:off x="76200" y="444500"/>
            <a:ext cx="3200400" cy="3670300"/>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ounded Rectangle 6"/>
          <p:cNvSpPr/>
          <p:nvPr/>
        </p:nvSpPr>
        <p:spPr>
          <a:xfrm>
            <a:off x="152400" y="152400"/>
            <a:ext cx="8839200" cy="6553200"/>
          </a:xfrm>
          <a:prstGeom prst="roundRect">
            <a:avLst>
              <a:gd name="adj" fmla="val 250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instituted this Holy Eucharist on </a:t>
            </a:r>
            <a:r>
              <a:rPr lang="en-US" sz="2500" dirty="0" err="1">
                <a:solidFill>
                  <a:schemeClr val="tx1"/>
                </a:solidFill>
                <a:latin typeface="Arial" pitchFamily="34" charset="0"/>
                <a:cs typeface="Arial" pitchFamily="34" charset="0"/>
              </a:rPr>
              <a:t>pascal</a:t>
            </a:r>
            <a:r>
              <a:rPr lang="en-US" sz="2500" dirty="0">
                <a:solidFill>
                  <a:schemeClr val="tx1"/>
                </a:solidFill>
                <a:latin typeface="Arial" pitchFamily="34" charset="0"/>
                <a:cs typeface="Arial" pitchFamily="34" charset="0"/>
              </a:rPr>
              <a:t> day of the Passover feast. On the day of Passover feast they celebrated the memory of the liberation of Israel from Egyptian slavery. The term ‘Paschal’ means ‘Passover’ means ‘going from one to another’. On this </a:t>
            </a:r>
            <a:r>
              <a:rPr lang="en-US" sz="2500" dirty="0" err="1">
                <a:solidFill>
                  <a:schemeClr val="tx1"/>
                </a:solidFill>
                <a:latin typeface="Arial" pitchFamily="34" charset="0"/>
                <a:cs typeface="Arial" pitchFamily="34" charset="0"/>
              </a:rPr>
              <a:t>pascal</a:t>
            </a:r>
            <a:r>
              <a:rPr lang="en-US" sz="2500" dirty="0">
                <a:solidFill>
                  <a:schemeClr val="tx1"/>
                </a:solidFill>
                <a:latin typeface="Arial" pitchFamily="34" charset="0"/>
                <a:cs typeface="Arial" pitchFamily="34" charset="0"/>
              </a:rPr>
              <a:t> day at the banquet.</a:t>
            </a:r>
          </a:p>
          <a:p>
            <a:pPr algn="just"/>
            <a:r>
              <a:rPr lang="en-US" sz="2500" dirty="0">
                <a:solidFill>
                  <a:srgbClr val="FF00FF"/>
                </a:solidFill>
                <a:latin typeface="Arial" pitchFamily="34" charset="0"/>
                <a:cs typeface="Arial" pitchFamily="34" charset="0"/>
              </a:rPr>
              <a:t>	Jesus took bread, blessed it, broke it and gave it to his disciples and said. “ Take and eat. This is my body”. Then He took the cup, gave thanks to God and gave it to them and said; “Drink from this, all of you. This is the blood my covenant shed for the forgiveness of the sins of many”          </a:t>
            </a:r>
            <a:r>
              <a:rPr lang="en-US" sz="2500" dirty="0">
                <a:solidFill>
                  <a:schemeClr val="tx1"/>
                </a:solidFill>
                <a:latin typeface="Arial" pitchFamily="34" charset="0"/>
                <a:cs typeface="Arial" pitchFamily="34" charset="0"/>
              </a:rPr>
              <a:t>( Mathew 26: 26-30). </a:t>
            </a:r>
          </a:p>
          <a:p>
            <a:pPr algn="just"/>
            <a:r>
              <a:rPr lang="en-US" sz="2500" dirty="0">
                <a:solidFill>
                  <a:schemeClr val="tx1"/>
                </a:solidFill>
                <a:latin typeface="Arial" pitchFamily="34" charset="0"/>
                <a:cs typeface="Arial" pitchFamily="34" charset="0"/>
              </a:rPr>
              <a:t>	Thus Jesus  gave his own body and blood as spiritual food and drink to his disciples. The Passover in the Old Testament was liberation from Egyptian slavery. The Passover in the New Testament is liberation from sin.</a:t>
            </a:r>
            <a:endParaRPr lang="en-US" sz="2500" dirty="0">
              <a:solidFill>
                <a:srgbClr val="FF00FF"/>
              </a:solidFill>
              <a:latin typeface="Arial" pitchFamily="34" charset="0"/>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p:cTn id="7" dur="500" fill="hold"/>
                                        <p:tgtEl>
                                          <p:spTgt spid="7">
                                            <p:bg/>
                                          </p:spTgt>
                                        </p:tgtEl>
                                        <p:attrNameLst>
                                          <p:attrName>ppt_w</p:attrName>
                                        </p:attrNameLst>
                                      </p:cBhvr>
                                      <p:tavLst>
                                        <p:tav tm="0">
                                          <p:val>
                                            <p:fltVal val="0"/>
                                          </p:val>
                                        </p:tav>
                                        <p:tav tm="100000">
                                          <p:val>
                                            <p:strVal val="#ppt_w"/>
                                          </p:val>
                                        </p:tav>
                                      </p:tavLst>
                                    </p:anim>
                                    <p:anim calcmode="lin" valueType="num">
                                      <p:cBhvr>
                                        <p:cTn id="8" dur="500" fill="hold"/>
                                        <p:tgtEl>
                                          <p:spTgt spid="7">
                                            <p:bg/>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152400"/>
            <a:ext cx="8839200" cy="3276600"/>
          </a:xfrm>
          <a:prstGeom prst="roundRect">
            <a:avLst>
              <a:gd name="adj" fmla="val 703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Holy Eucharist is the loving banquet of Jesus giving salvation. It is the bread that given us life. This banquet gives us eternal life because Jesus said; “Those who eat my body and drink my blood will have eternal life. I will raise him on the last day” (Jn. 6:54). In the Holy Eucharist, we receive the real body and blood of Jesus since Jesus says; </a:t>
            </a:r>
            <a:r>
              <a:rPr lang="en-US" sz="2500" dirty="0">
                <a:solidFill>
                  <a:srgbClr val="FF00FF"/>
                </a:solidFill>
                <a:latin typeface="Arial" pitchFamily="34" charset="0"/>
                <a:cs typeface="Arial" pitchFamily="34" charset="0"/>
              </a:rPr>
              <a:t>“My body is real food and my blood is real drink” </a:t>
            </a:r>
            <a:r>
              <a:rPr lang="en-US" sz="2500" dirty="0">
                <a:solidFill>
                  <a:schemeClr val="tx1"/>
                </a:solidFill>
                <a:latin typeface="Arial" pitchFamily="34" charset="0"/>
                <a:cs typeface="Arial" pitchFamily="34" charset="0"/>
              </a:rPr>
              <a:t>(John 6:55)</a:t>
            </a:r>
          </a:p>
        </p:txBody>
      </p:sp>
      <p:pic>
        <p:nvPicPr>
          <p:cNvPr id="3074" name="Picture 2" descr="C:\Users\user\Desktop\Bitmap in Lesson 7 Curved.cdr.jpg"/>
          <p:cNvPicPr>
            <a:picLocks noChangeAspect="1" noChangeArrowheads="1"/>
          </p:cNvPicPr>
          <p:nvPr/>
        </p:nvPicPr>
        <p:blipFill>
          <a:blip r:embed="rId3" cstate="print"/>
          <a:srcRect/>
          <a:stretch>
            <a:fillRect/>
          </a:stretch>
        </p:blipFill>
        <p:spPr bwMode="auto">
          <a:xfrm>
            <a:off x="2057400" y="3505200"/>
            <a:ext cx="5029200" cy="3260508"/>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152400"/>
            <a:ext cx="8839200" cy="2971800"/>
          </a:xfrm>
          <a:prstGeom prst="roundRect">
            <a:avLst>
              <a:gd name="adj" fmla="val 6840"/>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Holy Eucharist is the sacrament of communion. The primitive Christian community participated in this banquet joyfully, With one mind. Their participation in this loving banquet united or made them one in Jesus. </a:t>
            </a:r>
            <a:r>
              <a:rPr lang="en-US" sz="2500" dirty="0">
                <a:solidFill>
                  <a:srgbClr val="FF00FF"/>
                </a:solidFill>
                <a:latin typeface="Arial" pitchFamily="34" charset="0"/>
                <a:cs typeface="Arial" pitchFamily="34" charset="0"/>
              </a:rPr>
              <a:t>“ They assembled in the temple eagerly with one mind, broke the bread at home with joy and simplicity of heart and joined in the meals”</a:t>
            </a:r>
            <a:r>
              <a:rPr lang="en-US" sz="2500" dirty="0">
                <a:solidFill>
                  <a:schemeClr val="tx1"/>
                </a:solidFill>
                <a:latin typeface="Arial" pitchFamily="34" charset="0"/>
                <a:cs typeface="Arial" pitchFamily="34" charset="0"/>
              </a:rPr>
              <a:t> (Acts. 2:26).</a:t>
            </a:r>
            <a:endParaRPr lang="en-US" sz="2500" dirty="0">
              <a:solidFill>
                <a:srgbClr val="00B0F0"/>
              </a:solidFill>
              <a:latin typeface="Arial" pitchFamily="34" charset="0"/>
              <a:cs typeface="Arial" pitchFamily="34" charset="0"/>
            </a:endParaRPr>
          </a:p>
        </p:txBody>
      </p:sp>
      <p:sp>
        <p:nvSpPr>
          <p:cNvPr id="6" name="Rounded Rectangle 5"/>
          <p:cNvSpPr/>
          <p:nvPr/>
        </p:nvSpPr>
        <p:spPr>
          <a:xfrm>
            <a:off x="152400" y="3429000"/>
            <a:ext cx="8839200" cy="3276600"/>
          </a:xfrm>
          <a:prstGeom prst="roundRect">
            <a:avLst>
              <a:gd name="adj" fmla="val 12788"/>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In the loving banquet of the Holy Eucharist, we also become one in Jesus. “There is only one bread and hence, though we are many, we are one body” (1Cor.10:17). By our participation in the Holy Eucharist, we become one in the body of the church. We who participate in the same banquet should live in unity, loving and helping one another. The sharing on the alter must lead us to sharing in life.</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1415</TotalTime>
  <Words>392</Words>
  <Application>Microsoft Office PowerPoint</Application>
  <PresentationFormat>On-screen Show (4:3)</PresentationFormat>
  <Paragraphs>41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Trek</vt:lpstr>
      <vt:lpstr>CATECHETICAL TEXTBOOK SERIES OF THE SYRO - MALABAR CHURCH</vt:lpstr>
      <vt:lpstr>Lesson 7  Holy Eucharist: The Life - giving Sacrifice</vt:lpstr>
      <vt:lpstr>Slide 3</vt:lpstr>
      <vt:lpstr>Slide 4</vt:lpstr>
      <vt:lpstr>Slide 5</vt:lpstr>
      <vt:lpstr>Slide 6</vt:lpstr>
      <vt:lpstr>Slide 7</vt:lpstr>
      <vt:lpstr>Slide 8</vt:lpstr>
      <vt:lpstr>Slide 9</vt:lpstr>
      <vt:lpstr>Slide 10</vt:lpstr>
      <vt:lpstr>Let us pray</vt:lpstr>
      <vt:lpstr>A Word of God to remember</vt:lpstr>
      <vt:lpstr>Let us read the Word of God with devotion</vt:lpstr>
      <vt:lpstr>My decision</vt:lpstr>
      <vt:lpstr>Let us do</vt:lpstr>
      <vt:lpstr>Let us find out the answers</vt:lpstr>
      <vt:lpstr>Slide 17</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539</cp:revision>
  <dcterms:created xsi:type="dcterms:W3CDTF">2014-03-08T17:50:03Z</dcterms:created>
  <dcterms:modified xsi:type="dcterms:W3CDTF">2015-09-11T03:27:36Z</dcterms:modified>
</cp:coreProperties>
</file>